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sap" panose="020B0604020202020204" charset="0"/>
      <p:regular r:id="rId27"/>
    </p:embeddedFont>
    <p:embeddedFont>
      <p:font typeface="Asap 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uli" panose="020B0604020202020204" charset="0"/>
      <p:regular r:id="rId33"/>
    </p:embeddedFont>
    <p:embeddedFont>
      <p:font typeface="Muli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41942"/>
            <a:ext cx="16230600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XÂY DỰNG WEBSITE QUẢN LÝ </a:t>
            </a:r>
          </a:p>
          <a:p>
            <a:pPr algn="ctr">
              <a:lnSpc>
                <a:spcPts val="9000"/>
              </a:lnSpc>
            </a:pPr>
            <a:r>
              <a:rPr lang="en-US" sz="75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VÀ TÌM KIẾM ĐỒ THẤT LẠC </a:t>
            </a:r>
          </a:p>
          <a:p>
            <a:pPr algn="ctr">
              <a:lnSpc>
                <a:spcPts val="9000"/>
              </a:lnSpc>
            </a:pPr>
            <a:r>
              <a:rPr lang="en-US" sz="75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TRONG TRƯỜNG ĐẠI HỌC TRÀ VINH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469604" y="7264727"/>
            <a:ext cx="5869836" cy="1728229"/>
            <a:chOff x="0" y="0"/>
            <a:chExt cx="7826448" cy="2304305"/>
          </a:xfrm>
        </p:grpSpPr>
        <p:sp>
          <p:nvSpPr>
            <p:cNvPr id="4" name="TextBox 4"/>
            <p:cNvSpPr txBox="1"/>
            <p:nvPr/>
          </p:nvSpPr>
          <p:spPr>
            <a:xfrm>
              <a:off x="0" y="695005"/>
              <a:ext cx="7826448" cy="160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1"/>
                </a:lnSpc>
              </a:pPr>
              <a:r>
                <a:rPr lang="en-US" sz="2799" spc="27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Nguyễn Hoàng Yến </a:t>
              </a:r>
            </a:p>
            <a:p>
              <a:pPr marL="0" lvl="0" indent="0" algn="l">
                <a:lnSpc>
                  <a:spcPts val="3191"/>
                </a:lnSpc>
                <a:spcBef>
                  <a:spcPct val="0"/>
                </a:spcBef>
              </a:pPr>
              <a:r>
                <a:rPr lang="en-US" sz="2799" spc="27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MSSV: 110122212</a:t>
              </a:r>
            </a:p>
            <a:p>
              <a:pPr marL="0" lvl="0" indent="0" algn="l">
                <a:lnSpc>
                  <a:spcPts val="3191"/>
                </a:lnSpc>
                <a:spcBef>
                  <a:spcPct val="0"/>
                </a:spcBef>
              </a:pPr>
              <a:r>
                <a:rPr lang="en-US" sz="2799" u="none" spc="27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Lớp: DA22TTC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61"/>
              <a:ext cx="7826448" cy="59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19"/>
                </a:lnSpc>
              </a:pPr>
              <a:r>
                <a:rPr lang="en-US" sz="2999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SINH VIÊN THỰC HIỆN: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20452" y="7264727"/>
            <a:ext cx="4437562" cy="928250"/>
            <a:chOff x="0" y="0"/>
            <a:chExt cx="5916749" cy="1237667"/>
          </a:xfrm>
        </p:grpSpPr>
        <p:sp>
          <p:nvSpPr>
            <p:cNvPr id="7" name="TextBox 7"/>
            <p:cNvSpPr txBox="1"/>
            <p:nvPr/>
          </p:nvSpPr>
          <p:spPr>
            <a:xfrm>
              <a:off x="0" y="694969"/>
              <a:ext cx="5916749" cy="542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1"/>
                </a:lnSpc>
              </a:pPr>
              <a:r>
                <a:rPr lang="en-US" sz="2799" spc="27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Đoàn Phước Miền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5916749" cy="59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1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GIẢNG VIÊN HƯỚNG DẪN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991600" y="476946"/>
            <a:ext cx="9053458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4000" spc="4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TRƯỜNG ĐẠI HỌC TRÀ VINH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4000" spc="4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TRƯƠNG KỸ THUẬT VÀ CÔNG NGHỆ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4000" b="1" spc="40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KHOA CÔNG NGHỆ THÔNG TIN</a:t>
            </a:r>
          </a:p>
        </p:txBody>
      </p:sp>
      <p:sp>
        <p:nvSpPr>
          <p:cNvPr id="10" name="Freeform 10"/>
          <p:cNvSpPr/>
          <p:nvPr/>
        </p:nvSpPr>
        <p:spPr>
          <a:xfrm>
            <a:off x="838200" y="482407"/>
            <a:ext cx="2004386" cy="2004386"/>
          </a:xfrm>
          <a:custGeom>
            <a:avLst/>
            <a:gdLst/>
            <a:ahLst/>
            <a:cxnLst/>
            <a:rect l="l" t="t" r="r" b="b"/>
            <a:pathLst>
              <a:path w="2004386" h="2004386">
                <a:moveTo>
                  <a:pt x="0" y="0"/>
                </a:moveTo>
                <a:lnTo>
                  <a:pt x="2004386" y="0"/>
                </a:lnTo>
                <a:lnTo>
                  <a:pt x="2004386" y="2004386"/>
                </a:lnTo>
                <a:lnTo>
                  <a:pt x="0" y="2004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028700" y="6931352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9886" y="1506089"/>
            <a:ext cx="4902810" cy="7876000"/>
          </a:xfrm>
          <a:custGeom>
            <a:avLst/>
            <a:gdLst/>
            <a:ahLst/>
            <a:cxnLst/>
            <a:rect l="l" t="t" r="r" b="b"/>
            <a:pathLst>
              <a:path w="4902810" h="7876000">
                <a:moveTo>
                  <a:pt x="0" y="0"/>
                </a:moveTo>
                <a:lnTo>
                  <a:pt x="4902810" y="0"/>
                </a:lnTo>
                <a:lnTo>
                  <a:pt x="4902810" y="7876000"/>
                </a:lnTo>
                <a:lnTo>
                  <a:pt x="0" y="787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84204" y="1506089"/>
            <a:ext cx="7522544" cy="3328726"/>
          </a:xfrm>
          <a:custGeom>
            <a:avLst/>
            <a:gdLst/>
            <a:ahLst/>
            <a:cxnLst/>
            <a:rect l="l" t="t" r="r" b="b"/>
            <a:pathLst>
              <a:path w="7522544" h="3328726">
                <a:moveTo>
                  <a:pt x="0" y="0"/>
                </a:moveTo>
                <a:lnTo>
                  <a:pt x="7522544" y="0"/>
                </a:lnTo>
                <a:lnTo>
                  <a:pt x="7522544" y="3328726"/>
                </a:lnTo>
                <a:lnTo>
                  <a:pt x="0" y="3328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83488" y="414909"/>
            <a:ext cx="7275607" cy="78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5"/>
              </a:lnSpc>
              <a:spcBef>
                <a:spcPct val="0"/>
              </a:spcBef>
            </a:pPr>
            <a:r>
              <a:rPr lang="en-US" sz="5400" b="1" spc="5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USE CASE ADMIN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07673" y="414909"/>
            <a:ext cx="7275607" cy="78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5"/>
              </a:lnSpc>
              <a:spcBef>
                <a:spcPct val="0"/>
              </a:spcBef>
            </a:pPr>
            <a:r>
              <a:rPr lang="en-US" sz="5400" b="1" spc="5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USE CASE USERS</a:t>
            </a:r>
          </a:p>
        </p:txBody>
      </p:sp>
      <p:sp>
        <p:nvSpPr>
          <p:cNvPr id="6" name="Freeform 6"/>
          <p:cNvSpPr/>
          <p:nvPr/>
        </p:nvSpPr>
        <p:spPr>
          <a:xfrm rot="6164529">
            <a:off x="15640112" y="-5129732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3950286">
            <a:off x="-5285538" y="6841794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0046">
            <a:off x="-7590289" y="4151948"/>
            <a:ext cx="14296166" cy="11618884"/>
          </a:xfrm>
          <a:custGeom>
            <a:avLst/>
            <a:gdLst/>
            <a:ahLst/>
            <a:cxnLst/>
            <a:rect l="l" t="t" r="r" b="b"/>
            <a:pathLst>
              <a:path w="14296166" h="11618884">
                <a:moveTo>
                  <a:pt x="0" y="0"/>
                </a:moveTo>
                <a:lnTo>
                  <a:pt x="14296166" y="0"/>
                </a:lnTo>
                <a:lnTo>
                  <a:pt x="14296166" y="11618884"/>
                </a:lnTo>
                <a:lnTo>
                  <a:pt x="0" y="11618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93371" y="1965021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81255"/>
            <a:ext cx="16230600" cy="88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 b="1" spc="6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ĐẦU</a:t>
            </a:r>
          </a:p>
        </p:txBody>
      </p:sp>
      <p:sp>
        <p:nvSpPr>
          <p:cNvPr id="5" name="Freeform 5"/>
          <p:cNvSpPr/>
          <p:nvPr/>
        </p:nvSpPr>
        <p:spPr>
          <a:xfrm rot="3159420">
            <a:off x="11066894" y="-8093582"/>
            <a:ext cx="24752715" cy="20117206"/>
          </a:xfrm>
          <a:custGeom>
            <a:avLst/>
            <a:gdLst/>
            <a:ahLst/>
            <a:cxnLst/>
            <a:rect l="l" t="t" r="r" b="b"/>
            <a:pathLst>
              <a:path w="24752715" h="20117206">
                <a:moveTo>
                  <a:pt x="0" y="0"/>
                </a:moveTo>
                <a:lnTo>
                  <a:pt x="24752715" y="0"/>
                </a:lnTo>
                <a:lnTo>
                  <a:pt x="24752715" y="20117206"/>
                </a:lnTo>
                <a:lnTo>
                  <a:pt x="0" y="2011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950286">
            <a:off x="-6491105" y="5263543"/>
            <a:ext cx="14340453" cy="11654877"/>
          </a:xfrm>
          <a:custGeom>
            <a:avLst/>
            <a:gdLst/>
            <a:ahLst/>
            <a:cxnLst/>
            <a:rect l="l" t="t" r="r" b="b"/>
            <a:pathLst>
              <a:path w="14340453" h="11654877">
                <a:moveTo>
                  <a:pt x="0" y="0"/>
                </a:moveTo>
                <a:lnTo>
                  <a:pt x="14340453" y="0"/>
                </a:lnTo>
                <a:lnTo>
                  <a:pt x="14340453" y="11654877"/>
                </a:lnTo>
                <a:lnTo>
                  <a:pt x="0" y="1165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00208" y="2163655"/>
            <a:ext cx="5621678" cy="7700929"/>
          </a:xfrm>
          <a:custGeom>
            <a:avLst/>
            <a:gdLst/>
            <a:ahLst/>
            <a:cxnLst/>
            <a:rect l="l" t="t" r="r" b="b"/>
            <a:pathLst>
              <a:path w="5621678" h="7700929">
                <a:moveTo>
                  <a:pt x="0" y="0"/>
                </a:moveTo>
                <a:lnTo>
                  <a:pt x="5621678" y="0"/>
                </a:lnTo>
                <a:lnTo>
                  <a:pt x="5621678" y="7700928"/>
                </a:lnTo>
                <a:lnTo>
                  <a:pt x="0" y="7700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218975">
            <a:off x="13336148" y="-1351040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5"/>
                </a:lnTo>
                <a:lnTo>
                  <a:pt x="0" y="8487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700525" y="2163655"/>
            <a:ext cx="5061115" cy="7484088"/>
          </a:xfrm>
          <a:custGeom>
            <a:avLst/>
            <a:gdLst/>
            <a:ahLst/>
            <a:cxnLst/>
            <a:rect l="l" t="t" r="r" b="b"/>
            <a:pathLst>
              <a:path w="5061115" h="7484088">
                <a:moveTo>
                  <a:pt x="0" y="0"/>
                </a:moveTo>
                <a:lnTo>
                  <a:pt x="5061115" y="0"/>
                </a:lnTo>
                <a:lnTo>
                  <a:pt x="5061115" y="7484088"/>
                </a:lnTo>
                <a:lnTo>
                  <a:pt x="0" y="7484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600780"/>
            <a:ext cx="8115300" cy="175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6000" b="1" spc="6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</a:t>
            </a:r>
          </a:p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 b="1" spc="6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ĐĂNG NHẬP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600780"/>
            <a:ext cx="8115300" cy="88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 b="1" spc="6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ĐĂNG KÝ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5840" y="1470750"/>
            <a:ext cx="6328245" cy="8152329"/>
          </a:xfrm>
          <a:custGeom>
            <a:avLst/>
            <a:gdLst/>
            <a:ahLst/>
            <a:cxnLst/>
            <a:rect l="l" t="t" r="r" b="b"/>
            <a:pathLst>
              <a:path w="6328245" h="8152329">
                <a:moveTo>
                  <a:pt x="0" y="0"/>
                </a:moveTo>
                <a:lnTo>
                  <a:pt x="6328245" y="0"/>
                </a:lnTo>
                <a:lnTo>
                  <a:pt x="6328245" y="8152329"/>
                </a:lnTo>
                <a:lnTo>
                  <a:pt x="0" y="8152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223661" y="1470750"/>
            <a:ext cx="6856016" cy="8089695"/>
          </a:xfrm>
          <a:custGeom>
            <a:avLst/>
            <a:gdLst/>
            <a:ahLst/>
            <a:cxnLst/>
            <a:rect l="l" t="t" r="r" b="b"/>
            <a:pathLst>
              <a:path w="6856016" h="8089695">
                <a:moveTo>
                  <a:pt x="0" y="0"/>
                </a:moveTo>
                <a:lnTo>
                  <a:pt x="6856016" y="0"/>
                </a:lnTo>
                <a:lnTo>
                  <a:pt x="6856016" y="8089694"/>
                </a:lnTo>
                <a:lnTo>
                  <a:pt x="0" y="808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98785" y="442070"/>
            <a:ext cx="16230600" cy="88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 b="1" spc="6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ĐĂNG TIN</a:t>
            </a:r>
          </a:p>
        </p:txBody>
      </p:sp>
      <p:sp>
        <p:nvSpPr>
          <p:cNvPr id="5" name="Freeform 5"/>
          <p:cNvSpPr/>
          <p:nvPr/>
        </p:nvSpPr>
        <p:spPr>
          <a:xfrm rot="3950286">
            <a:off x="-7928963" y="4155905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950286">
            <a:off x="-7928963" y="-1682985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612448">
            <a:off x="-7504316" y="-6237319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672838">
            <a:off x="15502409" y="-527505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950286">
            <a:off x="-7136824" y="1908376"/>
            <a:ext cx="15733838" cy="12787320"/>
          </a:xfrm>
          <a:custGeom>
            <a:avLst/>
            <a:gdLst/>
            <a:ahLst/>
            <a:cxnLst/>
            <a:rect l="l" t="t" r="r" b="b"/>
            <a:pathLst>
              <a:path w="15733838" h="12787320">
                <a:moveTo>
                  <a:pt x="0" y="0"/>
                </a:moveTo>
                <a:lnTo>
                  <a:pt x="15733838" y="0"/>
                </a:lnTo>
                <a:lnTo>
                  <a:pt x="15733838" y="12787319"/>
                </a:lnTo>
                <a:lnTo>
                  <a:pt x="0" y="127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47242" y="1412255"/>
            <a:ext cx="7109276" cy="8136510"/>
          </a:xfrm>
          <a:custGeom>
            <a:avLst/>
            <a:gdLst/>
            <a:ahLst/>
            <a:cxnLst/>
            <a:rect l="l" t="t" r="r" b="b"/>
            <a:pathLst>
              <a:path w="7109276" h="8136510">
                <a:moveTo>
                  <a:pt x="0" y="0"/>
                </a:moveTo>
                <a:lnTo>
                  <a:pt x="7109276" y="0"/>
                </a:lnTo>
                <a:lnTo>
                  <a:pt x="7109276" y="8136511"/>
                </a:lnTo>
                <a:lnTo>
                  <a:pt x="0" y="8136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28039" y="1396437"/>
            <a:ext cx="7642809" cy="8152329"/>
          </a:xfrm>
          <a:custGeom>
            <a:avLst/>
            <a:gdLst/>
            <a:ahLst/>
            <a:cxnLst/>
            <a:rect l="l" t="t" r="r" b="b"/>
            <a:pathLst>
              <a:path w="7642809" h="8152329">
                <a:moveTo>
                  <a:pt x="0" y="0"/>
                </a:moveTo>
                <a:lnTo>
                  <a:pt x="7642809" y="0"/>
                </a:lnTo>
                <a:lnTo>
                  <a:pt x="7642809" y="8152329"/>
                </a:lnTo>
                <a:lnTo>
                  <a:pt x="0" y="8152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98785" y="442070"/>
            <a:ext cx="16230600" cy="88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 b="1" spc="6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ĐĂNG TIN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2325" y="1961249"/>
            <a:ext cx="6474211" cy="7753546"/>
          </a:xfrm>
          <a:custGeom>
            <a:avLst/>
            <a:gdLst/>
            <a:ahLst/>
            <a:cxnLst/>
            <a:rect l="l" t="t" r="r" b="b"/>
            <a:pathLst>
              <a:path w="6474211" h="7753546">
                <a:moveTo>
                  <a:pt x="0" y="0"/>
                </a:moveTo>
                <a:lnTo>
                  <a:pt x="6474211" y="0"/>
                </a:lnTo>
                <a:lnTo>
                  <a:pt x="6474211" y="7753546"/>
                </a:lnTo>
                <a:lnTo>
                  <a:pt x="0" y="775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036661">
            <a:off x="11383016" y="-3070768"/>
            <a:ext cx="20214083" cy="16428537"/>
          </a:xfrm>
          <a:custGeom>
            <a:avLst/>
            <a:gdLst/>
            <a:ahLst/>
            <a:cxnLst/>
            <a:rect l="l" t="t" r="r" b="b"/>
            <a:pathLst>
              <a:path w="20214083" h="16428537">
                <a:moveTo>
                  <a:pt x="0" y="0"/>
                </a:moveTo>
                <a:lnTo>
                  <a:pt x="20214083" y="0"/>
                </a:lnTo>
                <a:lnTo>
                  <a:pt x="20214083" y="16428536"/>
                </a:lnTo>
                <a:lnTo>
                  <a:pt x="0" y="16428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727349" y="2508783"/>
            <a:ext cx="6948602" cy="6658477"/>
          </a:xfrm>
          <a:custGeom>
            <a:avLst/>
            <a:gdLst/>
            <a:ahLst/>
            <a:cxnLst/>
            <a:rect l="l" t="t" r="r" b="b"/>
            <a:pathLst>
              <a:path w="6948602" h="6658477">
                <a:moveTo>
                  <a:pt x="0" y="0"/>
                </a:moveTo>
                <a:lnTo>
                  <a:pt x="6948602" y="0"/>
                </a:lnTo>
                <a:lnTo>
                  <a:pt x="6948602" y="6658478"/>
                </a:lnTo>
                <a:lnTo>
                  <a:pt x="0" y="6658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29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57275"/>
            <a:ext cx="8115300" cy="65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BÀI ĐĂNG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1057275"/>
            <a:ext cx="8115300" cy="13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CHI TIẾT 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BÀI ĐĂNG</a:t>
            </a:r>
          </a:p>
        </p:txBody>
      </p:sp>
      <p:sp>
        <p:nvSpPr>
          <p:cNvPr id="7" name="Freeform 7"/>
          <p:cNvSpPr/>
          <p:nvPr/>
        </p:nvSpPr>
        <p:spPr>
          <a:xfrm rot="3950286">
            <a:off x="-1664538" y="218503"/>
            <a:ext cx="2833002" cy="2302458"/>
          </a:xfrm>
          <a:custGeom>
            <a:avLst/>
            <a:gdLst/>
            <a:ahLst/>
            <a:cxnLst/>
            <a:rect l="l" t="t" r="r" b="b"/>
            <a:pathLst>
              <a:path w="2833002" h="2302458">
                <a:moveTo>
                  <a:pt x="0" y="0"/>
                </a:moveTo>
                <a:lnTo>
                  <a:pt x="2833003" y="0"/>
                </a:lnTo>
                <a:lnTo>
                  <a:pt x="2833003" y="2302458"/>
                </a:lnTo>
                <a:lnTo>
                  <a:pt x="0" y="2302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53298">
            <a:off x="-5993887" y="-5860371"/>
            <a:ext cx="9334252" cy="7586201"/>
          </a:xfrm>
          <a:custGeom>
            <a:avLst/>
            <a:gdLst/>
            <a:ahLst/>
            <a:cxnLst/>
            <a:rect l="l" t="t" r="r" b="b"/>
            <a:pathLst>
              <a:path w="9334252" h="7586201">
                <a:moveTo>
                  <a:pt x="0" y="0"/>
                </a:moveTo>
                <a:lnTo>
                  <a:pt x="9334252" y="0"/>
                </a:lnTo>
                <a:lnTo>
                  <a:pt x="9334252" y="7586201"/>
                </a:lnTo>
                <a:lnTo>
                  <a:pt x="0" y="7586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26441">
            <a:off x="-3593369" y="5303260"/>
            <a:ext cx="15733838" cy="12787320"/>
          </a:xfrm>
          <a:custGeom>
            <a:avLst/>
            <a:gdLst/>
            <a:ahLst/>
            <a:cxnLst/>
            <a:rect l="l" t="t" r="r" b="b"/>
            <a:pathLst>
              <a:path w="15733838" h="12787320">
                <a:moveTo>
                  <a:pt x="0" y="0"/>
                </a:moveTo>
                <a:lnTo>
                  <a:pt x="15733838" y="0"/>
                </a:lnTo>
                <a:lnTo>
                  <a:pt x="15733838" y="12787320"/>
                </a:lnTo>
                <a:lnTo>
                  <a:pt x="0" y="127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3462" y="2769961"/>
            <a:ext cx="7218100" cy="4060181"/>
          </a:xfrm>
          <a:custGeom>
            <a:avLst/>
            <a:gdLst/>
            <a:ahLst/>
            <a:cxnLst/>
            <a:rect l="l" t="t" r="r" b="b"/>
            <a:pathLst>
              <a:path w="7218100" h="4060181">
                <a:moveTo>
                  <a:pt x="0" y="0"/>
                </a:moveTo>
                <a:lnTo>
                  <a:pt x="7218100" y="0"/>
                </a:lnTo>
                <a:lnTo>
                  <a:pt x="7218100" y="4060181"/>
                </a:lnTo>
                <a:lnTo>
                  <a:pt x="0" y="4060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02775" y="2674415"/>
            <a:ext cx="6876120" cy="6583885"/>
          </a:xfrm>
          <a:custGeom>
            <a:avLst/>
            <a:gdLst/>
            <a:ahLst/>
            <a:cxnLst/>
            <a:rect l="l" t="t" r="r" b="b"/>
            <a:pathLst>
              <a:path w="6876120" h="6583885">
                <a:moveTo>
                  <a:pt x="0" y="0"/>
                </a:moveTo>
                <a:lnTo>
                  <a:pt x="6876120" y="0"/>
                </a:lnTo>
                <a:lnTo>
                  <a:pt x="6876120" y="6583885"/>
                </a:lnTo>
                <a:lnTo>
                  <a:pt x="0" y="65838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60038"/>
            <a:ext cx="8115300" cy="13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THÔNG TIN 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CÁ NHÂN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1060038"/>
            <a:ext cx="8115300" cy="13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BÀI ĐĂNG 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ĐƯỢC CHIA SẼ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7914">
            <a:off x="-406177" y="4870654"/>
            <a:ext cx="15733838" cy="12787320"/>
          </a:xfrm>
          <a:custGeom>
            <a:avLst/>
            <a:gdLst/>
            <a:ahLst/>
            <a:cxnLst/>
            <a:rect l="l" t="t" r="r" b="b"/>
            <a:pathLst>
              <a:path w="15733838" h="12787320">
                <a:moveTo>
                  <a:pt x="0" y="0"/>
                </a:moveTo>
                <a:lnTo>
                  <a:pt x="15733839" y="0"/>
                </a:lnTo>
                <a:lnTo>
                  <a:pt x="15733839" y="12787319"/>
                </a:lnTo>
                <a:lnTo>
                  <a:pt x="0" y="127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05665" y="2184478"/>
            <a:ext cx="7761370" cy="5918044"/>
          </a:xfrm>
          <a:custGeom>
            <a:avLst/>
            <a:gdLst/>
            <a:ahLst/>
            <a:cxnLst/>
            <a:rect l="l" t="t" r="r" b="b"/>
            <a:pathLst>
              <a:path w="7761370" h="5918044">
                <a:moveTo>
                  <a:pt x="0" y="0"/>
                </a:moveTo>
                <a:lnTo>
                  <a:pt x="7761370" y="0"/>
                </a:lnTo>
                <a:lnTo>
                  <a:pt x="7761370" y="5918044"/>
                </a:lnTo>
                <a:lnTo>
                  <a:pt x="0" y="5918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34915" y="2184478"/>
            <a:ext cx="7024385" cy="5918044"/>
          </a:xfrm>
          <a:custGeom>
            <a:avLst/>
            <a:gdLst/>
            <a:ahLst/>
            <a:cxnLst/>
            <a:rect l="l" t="t" r="r" b="b"/>
            <a:pathLst>
              <a:path w="7024385" h="5918044">
                <a:moveTo>
                  <a:pt x="0" y="0"/>
                </a:moveTo>
                <a:lnTo>
                  <a:pt x="7024385" y="0"/>
                </a:lnTo>
                <a:lnTo>
                  <a:pt x="7024385" y="5918044"/>
                </a:lnTo>
                <a:lnTo>
                  <a:pt x="0" y="5918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57275"/>
            <a:ext cx="8115300" cy="65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LIÊN HỆ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1057275"/>
            <a:ext cx="8115300" cy="65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THÔNG BÁO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359" y="2521676"/>
            <a:ext cx="7241983" cy="5880618"/>
          </a:xfrm>
          <a:custGeom>
            <a:avLst/>
            <a:gdLst/>
            <a:ahLst/>
            <a:cxnLst/>
            <a:rect l="l" t="t" r="r" b="b"/>
            <a:pathLst>
              <a:path w="7241983" h="5880618">
                <a:moveTo>
                  <a:pt x="0" y="0"/>
                </a:moveTo>
                <a:lnTo>
                  <a:pt x="7241982" y="0"/>
                </a:lnTo>
                <a:lnTo>
                  <a:pt x="7241982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89" r="-95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17914">
            <a:off x="9732259" y="5061745"/>
            <a:ext cx="15733838" cy="12787320"/>
          </a:xfrm>
          <a:custGeom>
            <a:avLst/>
            <a:gdLst/>
            <a:ahLst/>
            <a:cxnLst/>
            <a:rect l="l" t="t" r="r" b="b"/>
            <a:pathLst>
              <a:path w="15733838" h="12787320">
                <a:moveTo>
                  <a:pt x="0" y="0"/>
                </a:moveTo>
                <a:lnTo>
                  <a:pt x="15733839" y="0"/>
                </a:lnTo>
                <a:lnTo>
                  <a:pt x="15733839" y="12787319"/>
                </a:lnTo>
                <a:lnTo>
                  <a:pt x="0" y="127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563624" y="2358539"/>
            <a:ext cx="6610566" cy="5562550"/>
          </a:xfrm>
          <a:custGeom>
            <a:avLst/>
            <a:gdLst/>
            <a:ahLst/>
            <a:cxnLst/>
            <a:rect l="l" t="t" r="r" b="b"/>
            <a:pathLst>
              <a:path w="6610566" h="5562550">
                <a:moveTo>
                  <a:pt x="0" y="0"/>
                </a:moveTo>
                <a:lnTo>
                  <a:pt x="6610566" y="0"/>
                </a:lnTo>
                <a:lnTo>
                  <a:pt x="6610566" y="5562550"/>
                </a:lnTo>
                <a:lnTo>
                  <a:pt x="0" y="5562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57275"/>
            <a:ext cx="8115300" cy="13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KHEN THƯỞNG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1057275"/>
            <a:ext cx="8115300" cy="65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TỐ CÁO</a:t>
            </a:r>
          </a:p>
        </p:txBody>
      </p:sp>
      <p:sp>
        <p:nvSpPr>
          <p:cNvPr id="7" name="Freeform 7"/>
          <p:cNvSpPr/>
          <p:nvPr/>
        </p:nvSpPr>
        <p:spPr>
          <a:xfrm rot="3950286">
            <a:off x="11229138" y="-11510455"/>
            <a:ext cx="15733838" cy="12787320"/>
          </a:xfrm>
          <a:custGeom>
            <a:avLst/>
            <a:gdLst/>
            <a:ahLst/>
            <a:cxnLst/>
            <a:rect l="l" t="t" r="r" b="b"/>
            <a:pathLst>
              <a:path w="15733838" h="12787320">
                <a:moveTo>
                  <a:pt x="0" y="0"/>
                </a:moveTo>
                <a:lnTo>
                  <a:pt x="15733839" y="0"/>
                </a:lnTo>
                <a:lnTo>
                  <a:pt x="15733839" y="12787320"/>
                </a:lnTo>
                <a:lnTo>
                  <a:pt x="0" y="127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25586">
            <a:off x="-547400" y="-6005358"/>
            <a:ext cx="11267499" cy="9157404"/>
          </a:xfrm>
          <a:custGeom>
            <a:avLst/>
            <a:gdLst/>
            <a:ahLst/>
            <a:cxnLst/>
            <a:rect l="l" t="t" r="r" b="b"/>
            <a:pathLst>
              <a:path w="11267499" h="9157404">
                <a:moveTo>
                  <a:pt x="0" y="0"/>
                </a:moveTo>
                <a:lnTo>
                  <a:pt x="11267500" y="0"/>
                </a:lnTo>
                <a:lnTo>
                  <a:pt x="11267500" y="9157404"/>
                </a:lnTo>
                <a:lnTo>
                  <a:pt x="0" y="915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810097">
            <a:off x="14194529" y="-3208970"/>
            <a:ext cx="11267499" cy="9157404"/>
          </a:xfrm>
          <a:custGeom>
            <a:avLst/>
            <a:gdLst/>
            <a:ahLst/>
            <a:cxnLst/>
            <a:rect l="l" t="t" r="r" b="b"/>
            <a:pathLst>
              <a:path w="11267499" h="9157404">
                <a:moveTo>
                  <a:pt x="0" y="0"/>
                </a:moveTo>
                <a:lnTo>
                  <a:pt x="11267499" y="0"/>
                </a:lnTo>
                <a:lnTo>
                  <a:pt x="11267499" y="9157404"/>
                </a:lnTo>
                <a:lnTo>
                  <a:pt x="0" y="915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351401"/>
            <a:ext cx="8477573" cy="4916993"/>
          </a:xfrm>
          <a:custGeom>
            <a:avLst/>
            <a:gdLst/>
            <a:ahLst/>
            <a:cxnLst/>
            <a:rect l="l" t="t" r="r" b="b"/>
            <a:pathLst>
              <a:path w="8477573" h="4916993">
                <a:moveTo>
                  <a:pt x="0" y="0"/>
                </a:moveTo>
                <a:lnTo>
                  <a:pt x="8477573" y="0"/>
                </a:lnTo>
                <a:lnTo>
                  <a:pt x="8477573" y="4916992"/>
                </a:lnTo>
                <a:lnTo>
                  <a:pt x="0" y="4916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497468" y="2351401"/>
            <a:ext cx="5177764" cy="7359084"/>
          </a:xfrm>
          <a:custGeom>
            <a:avLst/>
            <a:gdLst/>
            <a:ahLst/>
            <a:cxnLst/>
            <a:rect l="l" t="t" r="r" b="b"/>
            <a:pathLst>
              <a:path w="5177764" h="7359084">
                <a:moveTo>
                  <a:pt x="0" y="0"/>
                </a:moveTo>
                <a:lnTo>
                  <a:pt x="5177764" y="0"/>
                </a:lnTo>
                <a:lnTo>
                  <a:pt x="5177764" y="7359083"/>
                </a:lnTo>
                <a:lnTo>
                  <a:pt x="0" y="7359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050137"/>
            <a:ext cx="8115300" cy="13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ĐĂNG NHẬP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ADMIN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1057275"/>
            <a:ext cx="8115300" cy="65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DASHBOARD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5010766"/>
            <a:chOff x="0" y="0"/>
            <a:chExt cx="21640800" cy="6681022"/>
          </a:xfrm>
        </p:grpSpPr>
        <p:sp>
          <p:nvSpPr>
            <p:cNvPr id="3" name="TextBox 3"/>
            <p:cNvSpPr txBox="1"/>
            <p:nvPr/>
          </p:nvSpPr>
          <p:spPr>
            <a:xfrm>
              <a:off x="0" y="1413697"/>
              <a:ext cx="21640800" cy="526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Xây dựng website hỗ trợ tìm kiếm đồ thất lạc 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Đăng tin đồ thất lạc hoặc nhặt được 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Hệ thống duyệt bài đăng 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Tương tác: bình luận, thích, chia sẻ 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Thông báo tự động 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Trang quản trị Admin</a:t>
              </a:r>
            </a:p>
            <a:p>
              <a:pPr algn="l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1640800" cy="1188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39"/>
                </a:lnSpc>
                <a:spcBef>
                  <a:spcPct val="0"/>
                </a:spcBef>
              </a:pPr>
              <a:r>
                <a:rPr lang="en-US" sz="5999" b="1" spc="5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MỤC TIÊU ĐỀ TÀI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4455009">
            <a:off x="10740680" y="-2310740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29343">
            <a:off x="8312343" y="4320623"/>
            <a:ext cx="14265299" cy="11593798"/>
          </a:xfrm>
          <a:custGeom>
            <a:avLst/>
            <a:gdLst/>
            <a:ahLst/>
            <a:cxnLst/>
            <a:rect l="l" t="t" r="r" b="b"/>
            <a:pathLst>
              <a:path w="14265299" h="11593798">
                <a:moveTo>
                  <a:pt x="0" y="0"/>
                </a:moveTo>
                <a:lnTo>
                  <a:pt x="14265299" y="0"/>
                </a:lnTo>
                <a:lnTo>
                  <a:pt x="14265299" y="11593798"/>
                </a:lnTo>
                <a:lnTo>
                  <a:pt x="0" y="1159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4387" y="2553401"/>
            <a:ext cx="8048224" cy="5030140"/>
          </a:xfrm>
          <a:custGeom>
            <a:avLst/>
            <a:gdLst/>
            <a:ahLst/>
            <a:cxnLst/>
            <a:rect l="l" t="t" r="r" b="b"/>
            <a:pathLst>
              <a:path w="8048224" h="5030140">
                <a:moveTo>
                  <a:pt x="0" y="0"/>
                </a:moveTo>
                <a:lnTo>
                  <a:pt x="8048224" y="0"/>
                </a:lnTo>
                <a:lnTo>
                  <a:pt x="8048224" y="5030140"/>
                </a:lnTo>
                <a:lnTo>
                  <a:pt x="0" y="5030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553401"/>
            <a:ext cx="8636836" cy="3813487"/>
          </a:xfrm>
          <a:custGeom>
            <a:avLst/>
            <a:gdLst/>
            <a:ahLst/>
            <a:cxnLst/>
            <a:rect l="l" t="t" r="r" b="b"/>
            <a:pathLst>
              <a:path w="8636836" h="3813487">
                <a:moveTo>
                  <a:pt x="0" y="0"/>
                </a:moveTo>
                <a:lnTo>
                  <a:pt x="8636836" y="0"/>
                </a:lnTo>
                <a:lnTo>
                  <a:pt x="8636836" y="3813487"/>
                </a:lnTo>
                <a:lnTo>
                  <a:pt x="0" y="3813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14" r="-14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57275"/>
            <a:ext cx="8115300" cy="13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QUẢN LÝ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BÀI ĐĂNG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1057275"/>
            <a:ext cx="8115300" cy="13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DANH SÁCH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TRẢ ĐỒ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950286">
            <a:off x="-13216112" y="436503"/>
            <a:ext cx="15733838" cy="12787320"/>
          </a:xfrm>
          <a:custGeom>
            <a:avLst/>
            <a:gdLst/>
            <a:ahLst/>
            <a:cxnLst/>
            <a:rect l="l" t="t" r="r" b="b"/>
            <a:pathLst>
              <a:path w="15733838" h="12787320">
                <a:moveTo>
                  <a:pt x="0" y="0"/>
                </a:moveTo>
                <a:lnTo>
                  <a:pt x="15733838" y="0"/>
                </a:lnTo>
                <a:lnTo>
                  <a:pt x="15733838" y="12787319"/>
                </a:lnTo>
                <a:lnTo>
                  <a:pt x="0" y="127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54591" y="2553401"/>
            <a:ext cx="8255854" cy="4183280"/>
          </a:xfrm>
          <a:custGeom>
            <a:avLst/>
            <a:gdLst/>
            <a:ahLst/>
            <a:cxnLst/>
            <a:rect l="l" t="t" r="r" b="b"/>
            <a:pathLst>
              <a:path w="8255854" h="4183280">
                <a:moveTo>
                  <a:pt x="0" y="0"/>
                </a:moveTo>
                <a:lnTo>
                  <a:pt x="8255853" y="0"/>
                </a:lnTo>
                <a:lnTo>
                  <a:pt x="8255853" y="4183280"/>
                </a:lnTo>
                <a:lnTo>
                  <a:pt x="0" y="418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8" r="-3631" b="-200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516983">
            <a:off x="10322052" y="-5364960"/>
            <a:ext cx="15733838" cy="12787320"/>
          </a:xfrm>
          <a:custGeom>
            <a:avLst/>
            <a:gdLst/>
            <a:ahLst/>
            <a:cxnLst/>
            <a:rect l="l" t="t" r="r" b="b"/>
            <a:pathLst>
              <a:path w="15733838" h="12787320">
                <a:moveTo>
                  <a:pt x="0" y="0"/>
                </a:moveTo>
                <a:lnTo>
                  <a:pt x="15733838" y="0"/>
                </a:lnTo>
                <a:lnTo>
                  <a:pt x="15733838" y="12787320"/>
                </a:lnTo>
                <a:lnTo>
                  <a:pt x="0" y="127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07697" y="2553401"/>
            <a:ext cx="8425255" cy="4739206"/>
          </a:xfrm>
          <a:custGeom>
            <a:avLst/>
            <a:gdLst/>
            <a:ahLst/>
            <a:cxnLst/>
            <a:rect l="l" t="t" r="r" b="b"/>
            <a:pathLst>
              <a:path w="8425255" h="4739206">
                <a:moveTo>
                  <a:pt x="0" y="0"/>
                </a:moveTo>
                <a:lnTo>
                  <a:pt x="8425255" y="0"/>
                </a:lnTo>
                <a:lnTo>
                  <a:pt x="8425255" y="4739206"/>
                </a:lnTo>
                <a:lnTo>
                  <a:pt x="0" y="4739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057275"/>
            <a:ext cx="8115300" cy="13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QUẢN LÝ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TIN NHẮN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1057275"/>
            <a:ext cx="8115300" cy="13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QUẢN LÝ 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PHÂN QUYỀN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950286">
            <a:off x="-13270772" y="-12099247"/>
            <a:ext cx="22519321" cy="18302066"/>
          </a:xfrm>
          <a:custGeom>
            <a:avLst/>
            <a:gdLst/>
            <a:ahLst/>
            <a:cxnLst/>
            <a:rect l="l" t="t" r="r" b="b"/>
            <a:pathLst>
              <a:path w="22519321" h="18302066">
                <a:moveTo>
                  <a:pt x="0" y="0"/>
                </a:moveTo>
                <a:lnTo>
                  <a:pt x="22519321" y="0"/>
                </a:lnTo>
                <a:lnTo>
                  <a:pt x="22519321" y="18302066"/>
                </a:lnTo>
                <a:lnTo>
                  <a:pt x="0" y="18302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0831" y="2553401"/>
            <a:ext cx="8028906" cy="4747091"/>
          </a:xfrm>
          <a:custGeom>
            <a:avLst/>
            <a:gdLst/>
            <a:ahLst/>
            <a:cxnLst/>
            <a:rect l="l" t="t" r="r" b="b"/>
            <a:pathLst>
              <a:path w="8028906" h="4747091">
                <a:moveTo>
                  <a:pt x="0" y="0"/>
                </a:moveTo>
                <a:lnTo>
                  <a:pt x="8028906" y="0"/>
                </a:lnTo>
                <a:lnTo>
                  <a:pt x="8028906" y="4747091"/>
                </a:lnTo>
                <a:lnTo>
                  <a:pt x="0" y="474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553401"/>
            <a:ext cx="8476403" cy="3358775"/>
          </a:xfrm>
          <a:custGeom>
            <a:avLst/>
            <a:gdLst/>
            <a:ahLst/>
            <a:cxnLst/>
            <a:rect l="l" t="t" r="r" b="b"/>
            <a:pathLst>
              <a:path w="8476403" h="3358775">
                <a:moveTo>
                  <a:pt x="0" y="0"/>
                </a:moveTo>
                <a:lnTo>
                  <a:pt x="8476403" y="0"/>
                </a:lnTo>
                <a:lnTo>
                  <a:pt x="8476403" y="3358775"/>
                </a:lnTo>
                <a:lnTo>
                  <a:pt x="0" y="3358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46518" y="1057275"/>
            <a:ext cx="8115300" cy="13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DANH MỤC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ĐỒ VẬT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69687" y="1142204"/>
            <a:ext cx="8115300" cy="65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VỊ TRÍ</a:t>
            </a:r>
          </a:p>
        </p:txBody>
      </p:sp>
      <p:sp>
        <p:nvSpPr>
          <p:cNvPr id="7" name="Freeform 7"/>
          <p:cNvSpPr/>
          <p:nvPr/>
        </p:nvSpPr>
        <p:spPr>
          <a:xfrm rot="5847889">
            <a:off x="9933966" y="6207922"/>
            <a:ext cx="15733838" cy="12787320"/>
          </a:xfrm>
          <a:custGeom>
            <a:avLst/>
            <a:gdLst/>
            <a:ahLst/>
            <a:cxnLst/>
            <a:rect l="l" t="t" r="r" b="b"/>
            <a:pathLst>
              <a:path w="15733838" h="12787320">
                <a:moveTo>
                  <a:pt x="0" y="0"/>
                </a:moveTo>
                <a:lnTo>
                  <a:pt x="15733839" y="0"/>
                </a:lnTo>
                <a:lnTo>
                  <a:pt x="15733839" y="12787319"/>
                </a:lnTo>
                <a:lnTo>
                  <a:pt x="0" y="127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2016" y="2553401"/>
            <a:ext cx="6452930" cy="6741747"/>
          </a:xfrm>
          <a:custGeom>
            <a:avLst/>
            <a:gdLst/>
            <a:ahLst/>
            <a:cxnLst/>
            <a:rect l="l" t="t" r="r" b="b"/>
            <a:pathLst>
              <a:path w="6452930" h="6741747">
                <a:moveTo>
                  <a:pt x="0" y="0"/>
                </a:moveTo>
                <a:lnTo>
                  <a:pt x="6452930" y="0"/>
                </a:lnTo>
                <a:lnTo>
                  <a:pt x="6452930" y="6741747"/>
                </a:lnTo>
                <a:lnTo>
                  <a:pt x="0" y="6741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039" r="-113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810097">
            <a:off x="13398317" y="-2412758"/>
            <a:ext cx="11267499" cy="9157404"/>
          </a:xfrm>
          <a:custGeom>
            <a:avLst/>
            <a:gdLst/>
            <a:ahLst/>
            <a:cxnLst/>
            <a:rect l="l" t="t" r="r" b="b"/>
            <a:pathLst>
              <a:path w="11267499" h="9157404">
                <a:moveTo>
                  <a:pt x="0" y="0"/>
                </a:moveTo>
                <a:lnTo>
                  <a:pt x="11267499" y="0"/>
                </a:lnTo>
                <a:lnTo>
                  <a:pt x="11267499" y="9157404"/>
                </a:lnTo>
                <a:lnTo>
                  <a:pt x="0" y="915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679236">
            <a:off x="11789573" y="-5301073"/>
            <a:ext cx="11267499" cy="9157404"/>
          </a:xfrm>
          <a:custGeom>
            <a:avLst/>
            <a:gdLst/>
            <a:ahLst/>
            <a:cxnLst/>
            <a:rect l="l" t="t" r="r" b="b"/>
            <a:pathLst>
              <a:path w="11267499" h="9157404">
                <a:moveTo>
                  <a:pt x="0" y="0"/>
                </a:moveTo>
                <a:lnTo>
                  <a:pt x="11267500" y="0"/>
                </a:lnTo>
                <a:lnTo>
                  <a:pt x="11267500" y="9157404"/>
                </a:lnTo>
                <a:lnTo>
                  <a:pt x="0" y="915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058311" y="1842118"/>
            <a:ext cx="6577004" cy="7844748"/>
          </a:xfrm>
          <a:custGeom>
            <a:avLst/>
            <a:gdLst/>
            <a:ahLst/>
            <a:cxnLst/>
            <a:rect l="l" t="t" r="r" b="b"/>
            <a:pathLst>
              <a:path w="6577004" h="7844748">
                <a:moveTo>
                  <a:pt x="0" y="0"/>
                </a:moveTo>
                <a:lnTo>
                  <a:pt x="6577004" y="0"/>
                </a:lnTo>
                <a:lnTo>
                  <a:pt x="6577004" y="7844748"/>
                </a:lnTo>
                <a:lnTo>
                  <a:pt x="0" y="7844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20831" y="972346"/>
            <a:ext cx="8115300" cy="13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THÔNG TIN 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CÁ NHÂN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1057275"/>
            <a:ext cx="8115300" cy="65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4500" b="1" spc="4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TRANG ĐỔI MẬT KHẨU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16230600" cy="88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 b="1" spc="6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KẾT QUẢ ĐẠT ĐƯỢC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94023"/>
            <a:ext cx="16230600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Nắm vững kiến thức Full-stack React – Node – MongoDB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Website đầy đủ chức năng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Giao diện hiện đại, thân thiện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Hệ thống hoạt động ổn định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5413" y="4872936"/>
            <a:ext cx="16230600" cy="88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 b="1" spc="6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HƯỚNG PHÁT TRIỂN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5413" y="5962764"/>
            <a:ext cx="16230600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Trong tương lai có thể phát triển thêm: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Chatbot và Push Notification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AI nhận diện đồ vật qua hình ảnh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Ứng dụng Mobile, tích hợp bản đồ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Xác thực 2FA và tăng cường bảo mật</a:t>
            </a:r>
          </a:p>
        </p:txBody>
      </p:sp>
      <p:sp>
        <p:nvSpPr>
          <p:cNvPr id="6" name="Freeform 6"/>
          <p:cNvSpPr/>
          <p:nvPr/>
        </p:nvSpPr>
        <p:spPr>
          <a:xfrm rot="-7904529">
            <a:off x="11623215" y="-4006293"/>
            <a:ext cx="17680871" cy="14369726"/>
          </a:xfrm>
          <a:custGeom>
            <a:avLst/>
            <a:gdLst/>
            <a:ahLst/>
            <a:cxnLst/>
            <a:rect l="l" t="t" r="r" b="b"/>
            <a:pathLst>
              <a:path w="17680871" h="14369726">
                <a:moveTo>
                  <a:pt x="0" y="0"/>
                </a:moveTo>
                <a:lnTo>
                  <a:pt x="17680870" y="0"/>
                </a:lnTo>
                <a:lnTo>
                  <a:pt x="17680870" y="14369726"/>
                </a:lnTo>
                <a:lnTo>
                  <a:pt x="0" y="1436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525586">
            <a:off x="-964030" y="8940171"/>
            <a:ext cx="3849120" cy="3128285"/>
          </a:xfrm>
          <a:custGeom>
            <a:avLst/>
            <a:gdLst/>
            <a:ahLst/>
            <a:cxnLst/>
            <a:rect l="l" t="t" r="r" b="b"/>
            <a:pathLst>
              <a:path w="3849120" h="3128285">
                <a:moveTo>
                  <a:pt x="0" y="0"/>
                </a:moveTo>
                <a:lnTo>
                  <a:pt x="3849121" y="0"/>
                </a:lnTo>
                <a:lnTo>
                  <a:pt x="3849121" y="3128285"/>
                </a:lnTo>
                <a:lnTo>
                  <a:pt x="0" y="3128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3409" y="3136763"/>
            <a:ext cx="14455304" cy="365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63"/>
              </a:lnSpc>
              <a:spcBef>
                <a:spcPct val="0"/>
              </a:spcBef>
            </a:pPr>
            <a:r>
              <a:rPr lang="en-US" sz="12599" b="1" spc="125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Em xin chân thành</a:t>
            </a:r>
          </a:p>
          <a:p>
            <a:pPr algn="ctr">
              <a:lnSpc>
                <a:spcPts val="14363"/>
              </a:lnSpc>
              <a:spcBef>
                <a:spcPct val="0"/>
              </a:spcBef>
            </a:pPr>
            <a:r>
              <a:rPr lang="en-US" sz="12599" b="1" spc="125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cảm ơn!</a:t>
            </a:r>
          </a:p>
        </p:txBody>
      </p:sp>
      <p:sp>
        <p:nvSpPr>
          <p:cNvPr id="3" name="Freeform 3"/>
          <p:cNvSpPr/>
          <p:nvPr/>
        </p:nvSpPr>
        <p:spPr>
          <a:xfrm rot="-1623970">
            <a:off x="10138742" y="469946"/>
            <a:ext cx="19485898" cy="15836721"/>
          </a:xfrm>
          <a:custGeom>
            <a:avLst/>
            <a:gdLst/>
            <a:ahLst/>
            <a:cxnLst/>
            <a:rect l="l" t="t" r="r" b="b"/>
            <a:pathLst>
              <a:path w="19485898" h="15836721">
                <a:moveTo>
                  <a:pt x="0" y="0"/>
                </a:moveTo>
                <a:lnTo>
                  <a:pt x="19485898" y="0"/>
                </a:lnTo>
                <a:lnTo>
                  <a:pt x="19485898" y="15836721"/>
                </a:lnTo>
                <a:lnTo>
                  <a:pt x="0" y="15836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901720">
            <a:off x="-10314517" y="-19310256"/>
            <a:ext cx="25445771" cy="20680472"/>
          </a:xfrm>
          <a:custGeom>
            <a:avLst/>
            <a:gdLst/>
            <a:ahLst/>
            <a:cxnLst/>
            <a:rect l="l" t="t" r="r" b="b"/>
            <a:pathLst>
              <a:path w="25445771" h="20680472">
                <a:moveTo>
                  <a:pt x="0" y="0"/>
                </a:moveTo>
                <a:lnTo>
                  <a:pt x="25445772" y="0"/>
                </a:lnTo>
                <a:lnTo>
                  <a:pt x="25445772" y="20680472"/>
                </a:lnTo>
                <a:lnTo>
                  <a:pt x="0" y="20680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16230600" cy="88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5999" b="1" spc="5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CÔNG NGHỆ SỬ DỤNG</a:t>
            </a:r>
          </a:p>
        </p:txBody>
      </p:sp>
      <p:sp>
        <p:nvSpPr>
          <p:cNvPr id="3" name="Freeform 3"/>
          <p:cNvSpPr/>
          <p:nvPr/>
        </p:nvSpPr>
        <p:spPr>
          <a:xfrm rot="-4455009">
            <a:off x="12432197" y="4218770"/>
            <a:ext cx="11900595" cy="9671938"/>
          </a:xfrm>
          <a:custGeom>
            <a:avLst/>
            <a:gdLst/>
            <a:ahLst/>
            <a:cxnLst/>
            <a:rect l="l" t="t" r="r" b="b"/>
            <a:pathLst>
              <a:path w="11900595" h="9671938">
                <a:moveTo>
                  <a:pt x="0" y="0"/>
                </a:moveTo>
                <a:lnTo>
                  <a:pt x="11900595" y="0"/>
                </a:lnTo>
                <a:lnTo>
                  <a:pt x="11900595" y="9671938"/>
                </a:lnTo>
                <a:lnTo>
                  <a:pt x="0" y="9671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2308156"/>
          <a:ext cx="16230600" cy="6311646"/>
        </p:xfrm>
        <a:graphic>
          <a:graphicData uri="http://schemas.openxmlformats.org/drawingml/2006/table">
            <a:tbl>
              <a:tblPr/>
              <a:tblGrid>
                <a:gridCol w="1940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2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8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63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THÀNH PHẦN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CÔNG NGHỆ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STT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3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React.js + Tailwind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63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Node.js + Express.js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63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MongoDB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3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Xác thực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JWT + Google OAuth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 rot="-517914">
            <a:off x="9732259" y="5061745"/>
            <a:ext cx="15733838" cy="12787320"/>
          </a:xfrm>
          <a:custGeom>
            <a:avLst/>
            <a:gdLst/>
            <a:ahLst/>
            <a:cxnLst/>
            <a:rect l="l" t="t" r="r" b="b"/>
            <a:pathLst>
              <a:path w="15733838" h="12787320">
                <a:moveTo>
                  <a:pt x="0" y="0"/>
                </a:moveTo>
                <a:lnTo>
                  <a:pt x="15733839" y="0"/>
                </a:lnTo>
                <a:lnTo>
                  <a:pt x="15733839" y="12787319"/>
                </a:lnTo>
                <a:lnTo>
                  <a:pt x="0" y="127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1639" y="593437"/>
            <a:ext cx="16230600" cy="7912860"/>
            <a:chOff x="0" y="0"/>
            <a:chExt cx="21640800" cy="10550480"/>
          </a:xfrm>
        </p:grpSpPr>
        <p:sp>
          <p:nvSpPr>
            <p:cNvPr id="3" name="TextBox 3"/>
            <p:cNvSpPr txBox="1"/>
            <p:nvPr/>
          </p:nvSpPr>
          <p:spPr>
            <a:xfrm>
              <a:off x="0" y="1413697"/>
              <a:ext cx="21640800" cy="450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React.js là thư viện JavaScript do Facebook phát triển từ năm 2013.</a:t>
              </a:r>
            </a:p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Ưu điểm chính: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Giao diện được chia thành các component độc lập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Sử dụng Virtual DOM giúp tăng hiệu suất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Viết giao diện bằng JSX</a:t>
              </a:r>
            </a:p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Hooks giúp quản lý state hiệu quả trong functional component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1640800" cy="1188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39"/>
                </a:lnSpc>
                <a:spcBef>
                  <a:spcPct val="0"/>
                </a:spcBef>
              </a:pPr>
              <a:r>
                <a:rPr lang="en-US" sz="5999" b="1" spc="5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REACT.JS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569155"/>
              <a:ext cx="21640800" cy="298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Hệ thống gồm 3 đối tượng:</a:t>
              </a:r>
            </a:p>
            <a:p>
              <a:pPr marL="1295400" lvl="2" indent="-431800" algn="l">
                <a:lnSpc>
                  <a:spcPts val="4500"/>
                </a:lnSpc>
                <a:buFont typeface="Arial"/>
                <a:buChar char="⚬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Khách: xem và tìm kiếm bài đăng, đăng ký tài khoản</a:t>
              </a:r>
            </a:p>
            <a:p>
              <a:pPr marL="1295400" lvl="2" indent="-431800" algn="l">
                <a:lnSpc>
                  <a:spcPts val="4500"/>
                </a:lnSpc>
                <a:buFont typeface="Arial"/>
                <a:buChar char="⚬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Thành viên: đăng bài, bình luận, thích</a:t>
              </a:r>
            </a:p>
            <a:p>
              <a:pPr marL="1295400" lvl="2" indent="-431800" algn="l">
                <a:lnSpc>
                  <a:spcPts val="4500"/>
                </a:lnSpc>
                <a:buFont typeface="Arial"/>
                <a:buChar char="⚬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Admin: quản lý toàn bộ hệ thống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84033"/>
              <a:ext cx="21640800" cy="1188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39"/>
                </a:lnSpc>
                <a:spcBef>
                  <a:spcPct val="0"/>
                </a:spcBef>
              </a:pPr>
              <a:r>
                <a:rPr lang="en-US" sz="5999" b="1" spc="5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TAILWIND CSS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4292009">
            <a:off x="13649509" y="2753170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5"/>
                </a:lnTo>
                <a:lnTo>
                  <a:pt x="0" y="8487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8182531">
            <a:off x="8288346" y="-6780145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1639" y="593437"/>
            <a:ext cx="16230600" cy="7341360"/>
            <a:chOff x="0" y="0"/>
            <a:chExt cx="21640800" cy="9788480"/>
          </a:xfrm>
        </p:grpSpPr>
        <p:sp>
          <p:nvSpPr>
            <p:cNvPr id="3" name="TextBox 3"/>
            <p:cNvSpPr txBox="1"/>
            <p:nvPr/>
          </p:nvSpPr>
          <p:spPr>
            <a:xfrm>
              <a:off x="0" y="1413697"/>
              <a:ext cx="21640800" cy="450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Node.js là môi trường chạy JavaScript phía server, hoạt động theo mô hình non-blocking I/O, event-driven.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Express.js là framework web cho Node.js, giúp:</a:t>
              </a:r>
            </a:p>
            <a:p>
              <a:pPr marL="1295400" lvl="2" indent="-431800" algn="l">
                <a:lnSpc>
                  <a:spcPts val="4500"/>
                </a:lnSpc>
                <a:buFont typeface="Arial"/>
                <a:buChar char="⚬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Quản lý routing đơn giản</a:t>
              </a:r>
            </a:p>
            <a:p>
              <a:pPr marL="1295400" lvl="2" indent="-431800" algn="l">
                <a:lnSpc>
                  <a:spcPts val="4500"/>
                </a:lnSpc>
                <a:buFont typeface="Arial"/>
                <a:buChar char="⚬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Sử dụng middleware mạnh mẽ</a:t>
              </a:r>
            </a:p>
            <a:p>
              <a:pPr marL="1295400" lvl="2" indent="-431800" algn="l">
                <a:lnSpc>
                  <a:spcPts val="4500"/>
                </a:lnSpc>
                <a:buFont typeface="Arial"/>
                <a:buChar char="⚬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Dễ xây dựng REST API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1640800" cy="1188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39"/>
                </a:lnSpc>
                <a:spcBef>
                  <a:spcPct val="0"/>
                </a:spcBef>
              </a:pPr>
              <a:r>
                <a:rPr lang="en-US" sz="5999" b="1" spc="5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NODE.JS &amp; EXPRESS.JS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569155"/>
              <a:ext cx="21640800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MongoDB là cơ sở dữ liệu NoSQL hướng document.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Ưu điểm: Schema linh hoạt, dễ mở rộng, hiệu năng cao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Lý do chọn MongoDB là giúp phát triển nhanh, không cần ORM phức tạp và dễ scale.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84033"/>
              <a:ext cx="21640800" cy="1188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39"/>
                </a:lnSpc>
                <a:spcBef>
                  <a:spcPct val="0"/>
                </a:spcBef>
              </a:pPr>
              <a:r>
                <a:rPr lang="en-US" sz="5999" b="1" spc="5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MONGODB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6269627">
            <a:off x="15900135" y="-866942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3649529">
            <a:off x="-2328883" y="-6567822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3013" y="1891224"/>
            <a:ext cx="16230600" cy="614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người dùng: Đăng ký, đăng nhập (Google), quên mật khẩu, cập nhật thông tin, phân quyền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bài đăng: Đăng tin thất lạc/nhặt được, duyệt/từ chối, cấm bài, cập nhật trạng thái trả đồ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bình luận: Thêm, trả lời, chỉnh sửa, xóa, thích bình luận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báo cáo vi phạm: Báo cáo bài đăng, xử lý báo cáo (Admin)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liên hệ: Gửi tin nhắn, phản hồi 2 chiều giữa User và Admin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thông báo: Thông báo tự động khi duyệt bài, bình luận mới, có người thích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danh mục: Loại đồ vật, vị trí trong trường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Thống kê: Dashboard tổng quan, bảng xếp hạng người đăng bài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Phân quyền: User (đăng bài, tương tác) - Admin (quản lý toàn bộ)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57275"/>
            <a:ext cx="16230600" cy="88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 b="1" spc="6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ĐỐI TƯỢNG NGƯỜI DÙNG</a:t>
            </a:r>
          </a:p>
        </p:txBody>
      </p:sp>
      <p:sp>
        <p:nvSpPr>
          <p:cNvPr id="4" name="Freeform 4"/>
          <p:cNvSpPr/>
          <p:nvPr/>
        </p:nvSpPr>
        <p:spPr>
          <a:xfrm rot="-4292009">
            <a:off x="12037459" y="8422034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7783547">
            <a:off x="-6345962" y="-1859160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3013" y="1891224"/>
            <a:ext cx="16230600" cy="333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Xây dựng website hỗ trợ tìm kiếm đồ thất lạc 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Đăng tin đồ thất lạc / nhặt được 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Hệ thống duyệt bài đăng 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Tương tác: bình luận, thích, chia sẻ 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Thông báo tự động 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Trang quản trị Admin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57275"/>
            <a:ext cx="16230600" cy="88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 b="1" spc="6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MỘT SỐ NGHIỆP VỤ CỦA DỰ ÁN</a:t>
            </a:r>
          </a:p>
        </p:txBody>
      </p:sp>
      <p:sp>
        <p:nvSpPr>
          <p:cNvPr id="4" name="Freeform 4"/>
          <p:cNvSpPr/>
          <p:nvPr/>
        </p:nvSpPr>
        <p:spPr>
          <a:xfrm rot="-2447499">
            <a:off x="12582657" y="5148194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47499">
            <a:off x="12582657" y="5148194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941158"/>
          <a:ext cx="16230600" cy="7239000"/>
        </p:xfrm>
        <a:graphic>
          <a:graphicData uri="http://schemas.openxmlformats.org/drawingml/2006/table">
            <a:tbl>
              <a:tblPr/>
              <a:tblGrid>
                <a:gridCol w="134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9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414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STT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COLLECTION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MÔ TẢ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14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Người dùng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414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Posts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Bài đăng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4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Comments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Bình luận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4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Contacts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Liên hệ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414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Reports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Báo cáo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414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Notifications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Thông báo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1057275"/>
            <a:ext cx="16230600" cy="88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 b="1" spc="6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MÔ TẢ DỮ LIỆU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29878"/>
            <a:ext cx="7275607" cy="7628422"/>
          </a:xfrm>
          <a:custGeom>
            <a:avLst/>
            <a:gdLst/>
            <a:ahLst/>
            <a:cxnLst/>
            <a:rect l="l" t="t" r="r" b="b"/>
            <a:pathLst>
              <a:path w="7275607" h="7628422">
                <a:moveTo>
                  <a:pt x="0" y="0"/>
                </a:moveTo>
                <a:lnTo>
                  <a:pt x="7275607" y="0"/>
                </a:lnTo>
                <a:lnTo>
                  <a:pt x="7275607" y="7628422"/>
                </a:lnTo>
                <a:lnTo>
                  <a:pt x="0" y="7628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791" y="414909"/>
            <a:ext cx="7275607" cy="78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5"/>
              </a:lnSpc>
              <a:spcBef>
                <a:spcPct val="0"/>
              </a:spcBef>
            </a:pPr>
            <a:r>
              <a:rPr lang="en-US" sz="5400" b="1" spc="5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MÔ HÌNH DỮ LIỆU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83693" y="414909"/>
            <a:ext cx="7275607" cy="78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5"/>
              </a:lnSpc>
              <a:spcBef>
                <a:spcPct val="0"/>
              </a:spcBef>
            </a:pPr>
            <a:r>
              <a:rPr lang="en-US" sz="5400" b="1" spc="54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BIỂU ĐỒ USE CASE </a:t>
            </a:r>
          </a:p>
        </p:txBody>
      </p:sp>
      <p:sp>
        <p:nvSpPr>
          <p:cNvPr id="5" name="Freeform 5"/>
          <p:cNvSpPr/>
          <p:nvPr/>
        </p:nvSpPr>
        <p:spPr>
          <a:xfrm>
            <a:off x="12339972" y="1312078"/>
            <a:ext cx="2563049" cy="8543498"/>
          </a:xfrm>
          <a:custGeom>
            <a:avLst/>
            <a:gdLst/>
            <a:ahLst/>
            <a:cxnLst/>
            <a:rect l="l" t="t" r="r" b="b"/>
            <a:pathLst>
              <a:path w="2563049" h="8543498">
                <a:moveTo>
                  <a:pt x="0" y="0"/>
                </a:moveTo>
                <a:lnTo>
                  <a:pt x="2563049" y="0"/>
                </a:lnTo>
                <a:lnTo>
                  <a:pt x="2563049" y="8543498"/>
                </a:lnTo>
                <a:lnTo>
                  <a:pt x="0" y="8543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261882">
            <a:off x="14971293" y="4394820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783547">
            <a:off x="11128242" y="8958711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654052" cy="1654052"/>
          </a:xfrm>
          <a:custGeom>
            <a:avLst/>
            <a:gdLst/>
            <a:ahLst/>
            <a:cxnLst/>
            <a:rect l="l" t="t" r="r" b="b"/>
            <a:pathLst>
              <a:path w="1654052" h="1654052">
                <a:moveTo>
                  <a:pt x="0" y="0"/>
                </a:moveTo>
                <a:lnTo>
                  <a:pt x="1654052" y="0"/>
                </a:lnTo>
                <a:lnTo>
                  <a:pt x="1654052" y="1654052"/>
                </a:lnTo>
                <a:lnTo>
                  <a:pt x="0" y="165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770</Words>
  <Application>Microsoft Office PowerPoint</Application>
  <PresentationFormat>Custom</PresentationFormat>
  <Paragraphs>148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Asap Bold</vt:lpstr>
      <vt:lpstr>Muli</vt:lpstr>
      <vt:lpstr>Asap</vt:lpstr>
      <vt:lpstr>Calibri</vt:lpstr>
      <vt:lpstr>Muli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DACN-NGUYENHOANGYEN</dc:title>
  <cp:lastModifiedBy>Hoàng Huy Nguyễn</cp:lastModifiedBy>
  <cp:revision>2</cp:revision>
  <dcterms:created xsi:type="dcterms:W3CDTF">2006-08-16T00:00:00Z</dcterms:created>
  <dcterms:modified xsi:type="dcterms:W3CDTF">2026-01-05T01:12:20Z</dcterms:modified>
  <dc:identifier>DAG8VDN_LCY</dc:identifier>
</cp:coreProperties>
</file>